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8" r:id="rId3"/>
    <p:sldId id="271" r:id="rId4"/>
    <p:sldId id="270" r:id="rId5"/>
    <p:sldId id="269" r:id="rId6"/>
    <p:sldId id="268" r:id="rId7"/>
    <p:sldId id="267" r:id="rId8"/>
    <p:sldId id="266" r:id="rId9"/>
    <p:sldId id="265" r:id="rId10"/>
    <p:sldId id="264" r:id="rId11"/>
    <p:sldId id="263" r:id="rId12"/>
    <p:sldId id="259" r:id="rId13"/>
    <p:sldId id="289" r:id="rId14"/>
    <p:sldId id="288" r:id="rId15"/>
    <p:sldId id="290" r:id="rId16"/>
    <p:sldId id="287" r:id="rId17"/>
    <p:sldId id="286" r:id="rId18"/>
    <p:sldId id="285" r:id="rId19"/>
    <p:sldId id="284" r:id="rId20"/>
    <p:sldId id="283" r:id="rId21"/>
    <p:sldId id="282" r:id="rId22"/>
    <p:sldId id="281" r:id="rId23"/>
    <p:sldId id="280" r:id="rId24"/>
    <p:sldId id="279" r:id="rId25"/>
    <p:sldId id="278" r:id="rId26"/>
    <p:sldId id="277" r:id="rId27"/>
    <p:sldId id="276" r:id="rId28"/>
    <p:sldId id="275" r:id="rId29"/>
    <p:sldId id="274" r:id="rId30"/>
    <p:sldId id="27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D6E38-0E4E-410F-AEC7-4C3B2B385D85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321058-A214-4E48-9471-418E4493B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525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215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21058-A214-4E48-9471-418E4493BD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7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05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129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97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92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749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28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21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950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584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F499-919E-40D6-B020-3DE8798FD256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788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7F499-919E-40D6-B020-3DE8798FD256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464AF-FB52-4B00-8CA1-9E323AE2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86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5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6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اصول برنامه ریزی و تنظیم طرح درس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51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جایگزین کردن محتوای درسی در برنامه آموزشی سالانه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روش دوره ای 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روش کلاسی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روش جایگزین کردن فعالیت ها بصورت فصلی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4883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بخش های برنامه ریزی سالانه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هدف ها 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فعالیت ها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ارزشیابی</a:t>
            </a:r>
          </a:p>
        </p:txBody>
      </p:sp>
    </p:spTree>
    <p:extLst>
      <p:ext uri="{BB962C8B-B14F-4D97-AF65-F5344CB8AC3E}">
        <p14:creationId xmlns:p14="http://schemas.microsoft.com/office/powerpoint/2010/main" val="284883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6041862"/>
              </p:ext>
            </p:extLst>
          </p:nvPr>
        </p:nvGraphicFramePr>
        <p:xfrm>
          <a:off x="539552" y="260648"/>
          <a:ext cx="8229600" cy="640889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6120680"/>
                <a:gridCol w="1152128"/>
                <a:gridCol w="956792"/>
              </a:tblGrid>
              <a:tr h="400556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عنوان درس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نوع آموزش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جلسه</a:t>
                      </a:r>
                      <a:endParaRPr lang="en-US" dirty="0"/>
                    </a:p>
                  </a:txBody>
                  <a:tcPr/>
                </a:tc>
              </a:tr>
              <a:tr h="40055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حرکات پایه</a:t>
                      </a:r>
                      <a:r>
                        <a:rPr lang="fa-IR" baseline="0" dirty="0" smtClean="0"/>
                        <a:t> (مهارت در راه رفتن) و </a:t>
                      </a:r>
                      <a:r>
                        <a:rPr lang="fa-IR" dirty="0" smtClean="0"/>
                        <a:t>آشنایی با سازماندهی در کلاس درس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مهارتی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اول</a:t>
                      </a:r>
                      <a:endParaRPr lang="en-US" dirty="0"/>
                    </a:p>
                  </a:txBody>
                  <a:tcPr/>
                </a:tc>
              </a:tr>
              <a:tr h="40055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حرکات پایه (مهارت در دویدن)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مهارتی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دوم</a:t>
                      </a:r>
                      <a:endParaRPr lang="en-US" dirty="0"/>
                    </a:p>
                  </a:txBody>
                  <a:tcPr/>
                </a:tc>
              </a:tr>
              <a:tr h="40055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آمادگس جسمانی (کسب تعادل)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مهارتی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سوم</a:t>
                      </a:r>
                      <a:endParaRPr lang="en-US" dirty="0"/>
                    </a:p>
                  </a:txBody>
                  <a:tcPr/>
                </a:tc>
              </a:tr>
              <a:tr h="40055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آمادگی جسمای (بهبود استقامت</a:t>
                      </a:r>
                      <a:r>
                        <a:rPr lang="fa-IR" baseline="0" dirty="0" smtClean="0"/>
                        <a:t> قلبی عروقی)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مهارتی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چهارم</a:t>
                      </a:r>
                      <a:endParaRPr lang="en-US" dirty="0"/>
                    </a:p>
                  </a:txBody>
                  <a:tcPr/>
                </a:tc>
              </a:tr>
              <a:tr h="40055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حرکات پایه و وضعیت بدن (ایستادن، نشستن، راه رفتن، دویدن،</a:t>
                      </a:r>
                      <a:r>
                        <a:rPr lang="fa-IR" baseline="0" dirty="0" smtClean="0"/>
                        <a:t> خوابیدن)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دانشی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پنجم</a:t>
                      </a:r>
                      <a:endParaRPr lang="en-US" dirty="0"/>
                    </a:p>
                  </a:txBody>
                  <a:tcPr/>
                </a:tc>
              </a:tr>
              <a:tr h="40055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آمادگی جسمانی (بهبود انعطافپذیری)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مهارتی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ششم</a:t>
                      </a:r>
                      <a:endParaRPr lang="en-US" dirty="0"/>
                    </a:p>
                  </a:txBody>
                  <a:tcPr/>
                </a:tc>
              </a:tr>
              <a:tr h="400556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حرکات</a:t>
                      </a:r>
                      <a:r>
                        <a:rPr lang="fa-IR" baseline="0" dirty="0" smtClean="0"/>
                        <a:t> پایه (شناخت مفاهیم)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مهارتی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هفتم</a:t>
                      </a:r>
                      <a:endParaRPr lang="en-US" dirty="0"/>
                    </a:p>
                  </a:txBody>
                  <a:tcPr/>
                </a:tc>
              </a:tr>
              <a:tr h="400556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آمادگی جسمانی (بهبود قدرت عضلانی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مهارتی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هشتم</a:t>
                      </a:r>
                      <a:endParaRPr lang="en-US" dirty="0"/>
                    </a:p>
                  </a:txBody>
                  <a:tcPr/>
                </a:tc>
              </a:tr>
              <a:tr h="400556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آمادگی جسمانی (بهبود استقامت</a:t>
                      </a:r>
                      <a:r>
                        <a:rPr lang="fa-IR" baseline="0" dirty="0" smtClean="0"/>
                        <a:t> عضلانی)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مهارتی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نهم</a:t>
                      </a:r>
                      <a:endParaRPr lang="en-US" dirty="0"/>
                    </a:p>
                  </a:txBody>
                  <a:tcPr/>
                </a:tc>
              </a:tr>
              <a:tr h="400556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آمادگی جسمانی (آمادگی جسمانی و قابلیت</a:t>
                      </a:r>
                      <a:r>
                        <a:rPr lang="fa-IR" baseline="0" dirty="0" smtClean="0"/>
                        <a:t> های آن)- بهداشت و تغذیه ورزشی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دانشی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دهم</a:t>
                      </a:r>
                      <a:endParaRPr lang="en-US" dirty="0"/>
                    </a:p>
                  </a:txBody>
                  <a:tcPr/>
                </a:tc>
              </a:tr>
              <a:tr h="400556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آمادگی جسمانی (کسب تعادل)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مهارتی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یازدهم</a:t>
                      </a:r>
                      <a:endParaRPr lang="en-US" dirty="0"/>
                    </a:p>
                  </a:txBody>
                  <a:tcPr/>
                </a:tc>
              </a:tr>
              <a:tr h="400556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حرکات پایه (به پهلودویدن</a:t>
                      </a:r>
                      <a:r>
                        <a:rPr lang="fa-IR" baseline="0" dirty="0" smtClean="0"/>
                        <a:t> و سرخوردن)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مهارتی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دوازدهم</a:t>
                      </a:r>
                      <a:endParaRPr lang="en-US" dirty="0"/>
                    </a:p>
                  </a:txBody>
                  <a:tcPr/>
                </a:tc>
              </a:tr>
              <a:tr h="400556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آمادگی جسمانی (بهبود قدرت عضلانی پایین تنه و بالا تنه)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مهارتی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سیزدهم</a:t>
                      </a:r>
                      <a:endParaRPr lang="en-US" dirty="0"/>
                    </a:p>
                  </a:txBody>
                  <a:tcPr/>
                </a:tc>
              </a:tr>
              <a:tr h="400556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حرکات پایه (پرتاب یک دستی) پرتاب از بالا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مهارتی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چهاردهم</a:t>
                      </a:r>
                      <a:endParaRPr lang="en-US" dirty="0"/>
                    </a:p>
                  </a:txBody>
                  <a:tcPr/>
                </a:tc>
              </a:tr>
              <a:tr h="400556"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حرکات پایه (چرخیدن، پیچیدن و بلند</a:t>
                      </a:r>
                      <a:r>
                        <a:rPr lang="fa-IR" baseline="0" dirty="0" smtClean="0"/>
                        <a:t> کردن)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/>
                        <a:t>مهارتی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dirty="0" smtClean="0"/>
                        <a:t>پانزدهم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883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طرح برنامه تک آموزشی (تک رشته ای)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اجزای سازمان یافته مستقل یک ماده درسی اند که مجموعه واحد درسی تربیت بدنی را تشکیل می دهند و آن عبارت است از مدت زمانی که طی آن تنها یک رشته ورزش مثلاً والیبال، بسکتبال و غیر آموزش داده می شود. </a:t>
            </a:r>
          </a:p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در این روش همه تلاش می کنند در هشت هفته تمام تلاش خود را صرف فراگیری ورزش مورد نظر کنند. </a:t>
            </a:r>
            <a:endParaRPr lang="fa-IR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مراحل برنامه تک آموزشی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هدف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تبدیل هداف کلی به اهداف جزئی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فعالیت ها</a:t>
            </a: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متناسب بودن فعالیت با سن، ارائه به شکل های متنوع، انتخاب فعالیت های قابل پیشرفت، منعطف کردن بنامه، ارائه مهارت های جدید، </a:t>
            </a:r>
            <a:r>
              <a:rPr lang="fa-IR" sz="2400" dirty="0" smtClean="0">
                <a:cs typeface="B Nazanin" panose="00000400000000000000" pitchFamily="2" charset="-78"/>
              </a:rPr>
              <a:t>انتخاب فعالیت که همه را درگیر کند، پیش بینی فعالیت پایانی مناسب مثل مسابقه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ارزشیابی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ارزشیاب در جلسه آخر طبق معیارهای اعلام شده، </a:t>
            </a:r>
            <a:endParaRPr lang="fa-IR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مزایای آموزش تک رشته ای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معنی دارتر کردن یادگیری برای داشن آموزان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ارائه فعالیت ها به شکل مجموعه و دوری از پراکندگی، دوام داشتن یادگیری به دلیل ارائه یکپارچه، احساس ورزیدگی توسط دانش آموزان</a:t>
            </a:r>
            <a:endParaRPr lang="fa-IR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3605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طرح درس روزانه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- هدف های درس روزانه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- مارحل تدریس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   - آمادگی سازمانی</a:t>
            </a: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      1- تعویض لباس  2- حضور و غیاب  (خواندن اسم، روش شماره ای، روش جاگیری شماره ای، مطلع ساختن، آرایش دانش آموزان در کلاس)</a:t>
            </a: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  - گرم کرد</a:t>
            </a: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  - پیاده کردن هدف</a:t>
            </a: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      معرفی مهارت  - نمایش عملی مهارت</a:t>
            </a: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  - اجرا کردن مهارت</a:t>
            </a: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 - بازگشت به حالت اولیه و اختتام کلاس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- </a:t>
            </a:r>
          </a:p>
        </p:txBody>
      </p:sp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معرفی مهارت ورزشی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تاریخچه، مقررات، سیر تحول و ...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صحبت با دانش آموزان در مورد رشته و پرسش و پاسخ با آنها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معرفی منبع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دادن کار عملی به دانش اموزان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بیان میزان ارتباط مهارت با موارد قبلی</a:t>
            </a:r>
          </a:p>
          <a:p>
            <a:pPr algn="r" rtl="1">
              <a:buFontTx/>
              <a:buChar char="-"/>
            </a:pPr>
            <a:endParaRPr lang="fa-IR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نمایش مهارت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نمایش توسط خود مربی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استفاد از دانش آموزان در نمایش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تقسیم دانش آموزان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رفع اشکال تک تک دانش آموزان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جمع کردن همه و بیان نکات ضروری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انجام مهارت با تک تک دانش آموزان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توصیه به دانش آموزان به استفاده از مهارت رد زمان فراغت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توجه به تفاوت های فرد</a:t>
            </a:r>
            <a:endParaRPr lang="fa-IR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اجرای واقعی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تقسیم دنش آموزان به گروهای چند نفره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اجرای دو گروه در مقابل هم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اجرای در زمین در مقابل هم به شکل گروهی با قوانی خاص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برگزاری مسابقه در همان سطح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تشویق دانش آموزان موفق و کمک کننده</a:t>
            </a:r>
          </a:p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مقدمه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هیچ سازمانی بدون برنامه ریزی نمی تواند به حیات خود ادامه دهد.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برنامه ریزی بر آگاهی از فرصت ها و تهدیدهای آتی و چگونگی استفاده از فرصت ها و مبارزه با تهدیدها استوار است.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برای رسیدن به جزئی ترین هدف نیاز به برنامه ریزی است. </a:t>
            </a:r>
          </a:p>
          <a:p>
            <a:pPr marL="0" indent="0" algn="r" rtl="1">
              <a:buNone/>
            </a:pP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88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روش های مدیریتی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مدیریت خوب برای داشتن سازماندهی، طرح و برنامه درسی و کیفیت مطلوب آموزشی است</a:t>
            </a:r>
          </a:p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هدف از اعمال آن: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استفاده از وقت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اطمینان خاطر از سلامت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ایجاد شرایط مناسب و منظم برای آموزش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رشد و توسعه حس مسئولیت و رهبری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ایجاد روحیه تعاون، همکاری و گروه گرایی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شناسایی دانش آموزان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فراهم آوردن محیز مناسب جهت دست یابی به اهداف </a:t>
            </a:r>
            <a:endParaRPr lang="fa-IR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رهنمود های لازم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در اول سال ضوابط و قوانین لازم را بیان کنید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به هیچ وجه با دانش اموزان شوخی نکنید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ارتباط با دانش آموزان اخلال گر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به هیچ وجه ارتباط خود را با دانش قطع نکنید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از بحث و جدل دوری کنید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اگر به هیچ وجه دانش آموز گوش نکرد، به ناظم اطلاع دهید.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در صورت بسته شدن همه راه ها به مدیر اطلاع و از قوانین شدید استفاده کنید.</a:t>
            </a:r>
          </a:p>
          <a:p>
            <a:pPr algn="r" rtl="1">
              <a:buFontTx/>
              <a:buChar char="-"/>
            </a:pPr>
            <a:endParaRPr lang="fa-IR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مدیریت برنامه های تربیت بدنی در مدارس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برنامه و کلاس های آموزشی تربیت بدنی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برنامه و کلاس های تربیت بدنی اصلاحی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کلاس های فوق برنامه و تربیت بدنی و ورزش</a:t>
            </a:r>
          </a:p>
          <a:p>
            <a:pPr algn="r" rtl="1">
              <a:buFontTx/>
              <a:buChar char="-"/>
            </a:pPr>
            <a:r>
              <a:rPr lang="fa-IR" sz="2400" dirty="0" smtClean="0">
                <a:cs typeface="B Nazanin" panose="00000400000000000000" pitchFamily="2" charset="-78"/>
              </a:rPr>
              <a:t>برنامه مسابقات و رقابت های ورزشی</a:t>
            </a:r>
            <a:endParaRPr lang="fa-IR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525452"/>
              </p:ext>
            </p:extLst>
          </p:nvPr>
        </p:nvGraphicFramePr>
        <p:xfrm>
          <a:off x="323528" y="116632"/>
          <a:ext cx="8496943" cy="6480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Acrobat Document" r:id="rId4" imgW="5667139" imgH="8019997" progId="AcroExch.Document.7">
                  <p:embed/>
                </p:oleObj>
              </mc:Choice>
              <mc:Fallback>
                <p:oleObj name="Acrobat Document" r:id="rId4" imgW="5667139" imgH="8019997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3528" y="116632"/>
                        <a:ext cx="8496943" cy="64807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9757257"/>
              </p:ext>
            </p:extLst>
          </p:nvPr>
        </p:nvGraphicFramePr>
        <p:xfrm>
          <a:off x="467544" y="260648"/>
          <a:ext cx="7560839" cy="6136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Acrobat Document" r:id="rId4" imgW="5667139" imgH="8019997" progId="AcroExch.Document.7">
                  <p:embed/>
                </p:oleObj>
              </mc:Choice>
              <mc:Fallback>
                <p:oleObj name="Acrobat Document" r:id="rId4" imgW="5667139" imgH="8019997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7544" y="260648"/>
                        <a:ext cx="7560839" cy="61364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0621918"/>
              </p:ext>
            </p:extLst>
          </p:nvPr>
        </p:nvGraphicFramePr>
        <p:xfrm>
          <a:off x="1331640" y="620688"/>
          <a:ext cx="5976664" cy="4968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Acrobat Document" r:id="rId4" imgW="5667139" imgH="8019997" progId="AcroExch.Document.7">
                  <p:embed/>
                </p:oleObj>
              </mc:Choice>
              <mc:Fallback>
                <p:oleObj name="Acrobat Document" r:id="rId4" imgW="5667139" imgH="8019997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31640" y="620688"/>
                        <a:ext cx="5976664" cy="49685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5027654"/>
              </p:ext>
            </p:extLst>
          </p:nvPr>
        </p:nvGraphicFramePr>
        <p:xfrm>
          <a:off x="2051720" y="692696"/>
          <a:ext cx="4896543" cy="5256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Acrobat Document" r:id="rId4" imgW="5667139" imgH="8019997" progId="AcroExch.Document.7">
                  <p:embed/>
                </p:oleObj>
              </mc:Choice>
              <mc:Fallback>
                <p:oleObj name="Acrobat Document" r:id="rId4" imgW="5667139" imgH="8019997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51720" y="692696"/>
                        <a:ext cx="4896543" cy="52565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3961973"/>
              </p:ext>
            </p:extLst>
          </p:nvPr>
        </p:nvGraphicFramePr>
        <p:xfrm>
          <a:off x="1763688" y="260648"/>
          <a:ext cx="5256583" cy="5616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Acrobat Document" r:id="rId4" imgW="5667139" imgH="8019997" progId="AcroExch.Document.7">
                  <p:embed/>
                </p:oleObj>
              </mc:Choice>
              <mc:Fallback>
                <p:oleObj name="Acrobat Document" r:id="rId4" imgW="5667139" imgH="8019997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63688" y="260648"/>
                        <a:ext cx="5256583" cy="5616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054826"/>
              </p:ext>
            </p:extLst>
          </p:nvPr>
        </p:nvGraphicFramePr>
        <p:xfrm>
          <a:off x="1691681" y="620688"/>
          <a:ext cx="5616624" cy="5544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Acrobat Document" r:id="rId4" imgW="5667139" imgH="8019997" progId="AcroExch.Document.7">
                  <p:embed/>
                </p:oleObj>
              </mc:Choice>
              <mc:Fallback>
                <p:oleObj name="Acrobat Document" r:id="rId4" imgW="5667139" imgH="8019997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91681" y="620688"/>
                        <a:ext cx="5616624" cy="55446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2892766"/>
              </p:ext>
            </p:extLst>
          </p:nvPr>
        </p:nvGraphicFramePr>
        <p:xfrm>
          <a:off x="1691681" y="404664"/>
          <a:ext cx="5616624" cy="6120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Acrobat Document" r:id="rId4" imgW="5667139" imgH="8019997" progId="AcroExch.Document.7">
                  <p:embed/>
                </p:oleObj>
              </mc:Choice>
              <mc:Fallback>
                <p:oleObj name="Acrobat Document" r:id="rId4" imgW="5667139" imgH="8019997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91681" y="404664"/>
                        <a:ext cx="5616624" cy="6120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توجه به عوامل زیربنایی از جمله عوامل فرهنگی، اجتماعی و سیاسی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پیش بینی اهداف کلی ورزش مثلاً در یک مقطع تحصیلی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پیش بینی برنامه عملیاتی یک سال یا مقطح تحصیلی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4- توجه به امکانات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5- پیش بینی بودجه و راه های جذب و هزینه کرد آن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6- پیش بینی زمان لازم برای آموزش هر فعالیت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7- پیش بینی مشکلات، کمبودها، نارسایی ها و اتخاذ تدابیر لازم جهت پیشگیری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8- تطبیق دادن برنامه ها از نظر کمی و کیفی با نظام جاری آموزش و پرورش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9- تعیین ملاک های ارزشیابی به منظور سنجش صحت عملکرد</a:t>
            </a:r>
            <a:endParaRPr lang="en-US" sz="2400" dirty="0">
              <a:cs typeface="B Nazanin" panose="00000400000000000000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اصول کلی برنامه ریزی</a:t>
            </a:r>
            <a:endParaRPr lang="en-US" sz="32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4883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14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مراحل برنامه ریزی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پیش بینی محتوا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تعیین جلسات قابل تشکیل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جایگزینی محتوای پیش بینی شده در جلسات قابل تشکیل</a:t>
            </a:r>
          </a:p>
          <a:p>
            <a:pPr marL="0" indent="0" algn="r" rtl="1">
              <a:buNone/>
            </a:pP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4883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اصول برنامه ریزی روزانه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نیازهای آموزشی دانش آموزان همیشه مدنظر باشد.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امکان شرکت همه دانش آموزان در فعالیت های کلاسی فراهم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محتوای درسی باید جدید، واقعی، متناسب و هماهنگ با سن و امکانات مدرسه باشد.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4- محتوای باید متناسب با علائق باشد تا کوشش دانش آموزان را در پی داشته باشد.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5- برنامه با توجه به امکانات و تسهیلات، تعداد شاگردان و پرسنل تهیه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6- در امر آموزش و تدریس باید روش ساده به مشکل رعایت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7- برنامه طوری باشد که امکان انتقال مهارت ها به زندگی وجود داشته باشد.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8- برنامه طوری باشد که قوه ابتکار و خلاقیت دانش آموزان را پرورش دهد.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9- در هر شرایطی باید سلامتی و ایمنی دانش آموزان را در نظر گرفت.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10- دانش آموزان را در جاهای مناسب استقرار و آنها را به گروه های کوچک تقسیم نمود.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11- نحوه ارزیابی در اولین جلسه به دانش آموزان گفته شود.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4883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ویژگی برنامه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کاملاً دقیق و منظم تهیه، تنظیم و تدریس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با توجه به توانایی های جسمانی، روانی، عاطفی، اعتقادی و متناسب با سن باشد.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متنوع و کامل بوده و باعث تجربه اندوزی دانش آموزان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4- با اهداف مورد نظر هم سو و هم جهت باشد.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5- از انعطاف پذیری لازم برخوردار باشد.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6- قوه ابتکاری و تیزهوشی فراگیران را تقویت کند.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7- هماهنگ با زمان پیش بینی شده باشد.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8- قابل انتقال به خارج از مدرسه، خانواده و جامعه باشد.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9- با فصل های چهار گانه سال سازگاری داشته باشد.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10- انرژی مازاد و هیجانات درونی دانش آموز را تخلیه کند.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11- درصدی از زمان خد را به توسعه و ترویج فرهنگ بومی و محلی اختصاص دهد.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4883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اصول انتخاب فعالیت های ورزشی در برنامه ریزی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1- اصول فیزیولوژیکی انتخاب فعالیت ها</a:t>
            </a: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انواع حرکات جنبشی عضلات بزرگ، مسائل رشد و بلوغ جسمانی، تفاوت های فردی، نیاز های جسمانی و ویژگی های فیزیولوژیکی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2- اصول روانی انتخاب فعالیت ها</a:t>
            </a: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  متناسب با شرایط روحی و روانی، امکان ادامه در سال های بعد، متناسب با اوضاع جغرافیایی و شرای آب و هوایی، بکارگیری حداکثر نیروی دانش آموزان، علاقمندی دانش آموزان و جذاب بودن اماکن و سالن ها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3- اصول اجتماعی انتخاب فعالیت ها</a:t>
            </a:r>
          </a:p>
          <a:p>
            <a:pPr marL="0" indent="0" algn="r" rtl="1">
              <a:buNone/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dirty="0" smtClean="0">
                <a:cs typeface="B Nazanin" panose="00000400000000000000" pitchFamily="2" charset="-78"/>
              </a:rPr>
              <a:t>  تشویق به فعالیت های گروهی، خارج کردن دانش آموزان از انزوا و گوشه نشینی، تقویت حس رهبری، منش های پهلوانی، احترام به بزرگتر و احترام به قوانین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4883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طرح و برنامه سالانه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باید بر اساس هدف های کلی، هدف های اختصاصی آن کلاس و فعالیت های ورزشی متناسب و مربوط به آن هدف های اختصاصی را تعیین و در برنامه سالانه گنجانید.</a:t>
            </a:r>
          </a:p>
          <a:p>
            <a:pPr marL="0" indent="0" algn="r" rtl="1">
              <a:buNone/>
            </a:pPr>
            <a:endParaRPr lang="fa-IR" sz="2400" dirty="0">
              <a:cs typeface="B Nazanin" panose="00000400000000000000" pitchFamily="2" charset="-78"/>
            </a:endParaRP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برنامه ریزی سالان باید از طرفی کاملاً دقیق باشد و از طرف دیگر به تغییر نیاز و توانایی های دانش آموزان توجه کند.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4883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3200" dirty="0" smtClean="0">
                <a:cs typeface="B Nazanin" panose="00000400000000000000" pitchFamily="2" charset="-78"/>
              </a:rPr>
              <a:t>سه سوال اساسی در طرح برنامه سالانه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مواد برنامه چه باید باشد یا دنش آموزان چه مطالبی را باید بیاموزند.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چرا این مواد و فعالیت ها باید در برنامه گنجانیده شود.</a:t>
            </a:r>
          </a:p>
          <a:p>
            <a:pPr marL="0" indent="0" algn="r" rtl="1"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چگونه فعالیت ها باید </a:t>
            </a:r>
            <a:r>
              <a:rPr lang="fa-IR" sz="2400" smtClean="0">
                <a:cs typeface="B Nazanin" panose="00000400000000000000" pitchFamily="2" charset="-78"/>
              </a:rPr>
              <a:t>انجام شوند.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4883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1501</Words>
  <Application>Microsoft Office PowerPoint</Application>
  <PresentationFormat>On-screen Show (4:3)</PresentationFormat>
  <Paragraphs>214</Paragraphs>
  <Slides>30</Slides>
  <Notes>30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Office Theme</vt:lpstr>
      <vt:lpstr>Adobe Acrobat Document</vt:lpstr>
      <vt:lpstr>اصول برنامه ریزی و تنظیم طرح درس</vt:lpstr>
      <vt:lpstr>مقدمه</vt:lpstr>
      <vt:lpstr>اصول کلی برنامه ریزی</vt:lpstr>
      <vt:lpstr>مراحل برنامه ریزی</vt:lpstr>
      <vt:lpstr>اصول برنامه ریزی روزانه</vt:lpstr>
      <vt:lpstr>ویژگی برنامه</vt:lpstr>
      <vt:lpstr>اصول انتخاب فعالیت های ورزشی در برنامه ریزی</vt:lpstr>
      <vt:lpstr>طرح و برنامه سالانه</vt:lpstr>
      <vt:lpstr>سه سوال اساسی در طرح برنامه سالانه</vt:lpstr>
      <vt:lpstr>جایگزین کردن محتوای درسی در برنامه آموزشی سالانه</vt:lpstr>
      <vt:lpstr>بخش های برنامه ریزی سالانه</vt:lpstr>
      <vt:lpstr>PowerPoint Presentation</vt:lpstr>
      <vt:lpstr>طرح برنامه تک آموزشی (تک رشته ای)</vt:lpstr>
      <vt:lpstr>مراحل برنامه تک آموزشی</vt:lpstr>
      <vt:lpstr>مزایای آموزش تک رشته ای</vt:lpstr>
      <vt:lpstr>طرح درس روزانه</vt:lpstr>
      <vt:lpstr>معرفی مهارت ورزشی</vt:lpstr>
      <vt:lpstr>نمایش مهارت</vt:lpstr>
      <vt:lpstr>اجرای واقعی</vt:lpstr>
      <vt:lpstr>روش های مدیریتی</vt:lpstr>
      <vt:lpstr>رهنمود های لازم</vt:lpstr>
      <vt:lpstr>مدیریت برنامه های تربیت بدنی در مدارس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یادگیری و مراحل آن</dc:title>
  <dc:creator>Vaio</dc:creator>
  <cp:lastModifiedBy>Vaio</cp:lastModifiedBy>
  <cp:revision>63</cp:revision>
  <dcterms:created xsi:type="dcterms:W3CDTF">2017-12-11T17:26:30Z</dcterms:created>
  <dcterms:modified xsi:type="dcterms:W3CDTF">2018-12-05T19:55:24Z</dcterms:modified>
</cp:coreProperties>
</file>